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</p:sldIdLst>
  <p:sldSz cy="7560000" cx="10692000"/>
  <p:notesSz cx="7560000" cy="10692000"/>
  <p:embeddedFontLst>
    <p:embeddedFont>
      <p:font typeface="IBM Plex Sans"/>
      <p:regular r:id="rId8"/>
      <p:bold r:id="rId9"/>
      <p:italic r:id="rId10"/>
      <p:boldItalic r:id="rId11"/>
    </p:embeddedFont>
    <p:embeddedFont>
      <p:font typeface="IBM Plex Sans Light"/>
      <p:regular r:id="rId12"/>
      <p:bold r:id="rId13"/>
      <p:italic r:id="rId14"/>
      <p:boldItalic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160">
          <p15:clr>
            <a:srgbClr val="A4A3A4"/>
          </p15:clr>
        </p15:guide>
        <p15:guide id="2" pos="6552">
          <p15:clr>
            <a:srgbClr val="A4A3A4"/>
          </p15:clr>
        </p15:guide>
        <p15:guide id="3" orient="horz" pos="212">
          <p15:clr>
            <a:srgbClr val="A4A3A4"/>
          </p15:clr>
        </p15:guide>
        <p15:guide id="4" orient="horz" pos="4570">
          <p15:clr>
            <a:srgbClr val="A4A3A4"/>
          </p15:clr>
        </p15:guide>
        <p15:guide id="5" pos="3368">
          <p15:clr>
            <a:srgbClr val="A4A3A4"/>
          </p15:clr>
        </p15:guide>
        <p15:guide id="6" orient="horz" pos="1800">
          <p15:clr>
            <a:srgbClr val="A4A3A4"/>
          </p15:clr>
        </p15:guide>
        <p15:guide id="7" pos="4553">
          <p15:clr>
            <a:srgbClr val="A4A3A4"/>
          </p15:clr>
        </p15:guide>
        <p15:guide id="8" pos="4298">
          <p15:clr>
            <a:srgbClr val="A4A3A4"/>
          </p15:clr>
        </p15:guide>
        <p15:guide id="9" pos="3496">
          <p15:clr>
            <a:srgbClr val="9AA0A6"/>
          </p15:clr>
        </p15:guide>
        <p15:guide id="10" orient="horz" pos="911">
          <p15:clr>
            <a:srgbClr val="9AA0A6"/>
          </p15:clr>
        </p15:guide>
        <p15:guide id="11" orient="horz" pos="2182">
          <p15:clr>
            <a:srgbClr val="9AA0A6"/>
          </p15:clr>
        </p15:guide>
        <p15:guide id="12" pos="2363">
          <p15:clr>
            <a:srgbClr val="9AA0A6"/>
          </p15:clr>
        </p15:guide>
        <p15:guide id="13" pos="2276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1C7429EA-ABFE-4E59-85BB-A47AF85E82A8}">
  <a:tblStyle styleId="{1C7429EA-ABFE-4E59-85BB-A47AF85E82A8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0"/>
        <p:guide pos="6552"/>
        <p:guide pos="212" orient="horz"/>
        <p:guide pos="4570" orient="horz"/>
        <p:guide pos="3368"/>
        <p:guide pos="1800" orient="horz"/>
        <p:guide pos="4553"/>
        <p:guide pos="4298"/>
        <p:guide pos="3496"/>
        <p:guide pos="911" orient="horz"/>
        <p:guide pos="2182" orient="horz"/>
        <p:guide pos="2363"/>
        <p:guide pos="2276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IBMPlexSans-boldItalic.fntdata"/><Relationship Id="rId10" Type="http://schemas.openxmlformats.org/officeDocument/2006/relationships/font" Target="fonts/IBMPlexSans-italic.fntdata"/><Relationship Id="rId13" Type="http://schemas.openxmlformats.org/officeDocument/2006/relationships/font" Target="fonts/IBMPlexSansLight-bold.fntdata"/><Relationship Id="rId12" Type="http://schemas.openxmlformats.org/officeDocument/2006/relationships/font" Target="fonts/IBMPlexSansLight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font" Target="fonts/IBMPlexSans-bold.fntdata"/><Relationship Id="rId15" Type="http://schemas.openxmlformats.org/officeDocument/2006/relationships/font" Target="fonts/IBMPlexSansLight-boldItalic.fntdata"/><Relationship Id="rId14" Type="http://schemas.openxmlformats.org/officeDocument/2006/relationships/font" Target="fonts/IBMPlexSansLight-italic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font" Target="fonts/IBMPlexSans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004515" y="685800"/>
            <a:ext cx="48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5c0a562bff_0_0:notes"/>
          <p:cNvSpPr/>
          <p:nvPr>
            <p:ph idx="2" type="sldImg"/>
          </p:nvPr>
        </p:nvSpPr>
        <p:spPr>
          <a:xfrm>
            <a:off x="1004515" y="685800"/>
            <a:ext cx="48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5c0a562bf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64478" y="1094388"/>
            <a:ext cx="9963000" cy="30168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1pPr>
            <a:lvl2pPr lvl="1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2pPr>
            <a:lvl3pPr lvl="2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3pPr>
            <a:lvl4pPr lvl="3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4pPr>
            <a:lvl5pPr lvl="4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5pPr>
            <a:lvl6pPr lvl="5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6pPr>
            <a:lvl7pPr lvl="6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7pPr>
            <a:lvl8pPr lvl="7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8pPr>
            <a:lvl9pPr lvl="8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64468" y="4165643"/>
            <a:ext cx="9963000" cy="11649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64468" y="1625801"/>
            <a:ext cx="9963000" cy="28860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64468" y="4633192"/>
            <a:ext cx="9963000" cy="19119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indent="-374650" lvl="0" marL="457200" algn="ctr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 algn="ctr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 algn="ctr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 algn="ctr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ctr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 algn="ctr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algn="ctr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ctr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 algn="ctr">
              <a:spcBef>
                <a:spcPts val="2000"/>
              </a:spcBef>
              <a:spcAft>
                <a:spcPts val="200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64468" y="3161354"/>
            <a:ext cx="9963000" cy="12372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1pPr>
            <a:lvl2pPr lvl="1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2pPr>
            <a:lvl3pPr lvl="2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3pPr>
            <a:lvl4pPr lvl="3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4pPr>
            <a:lvl5pPr lvl="4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5pPr>
            <a:lvl6pPr lvl="5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6pPr>
            <a:lvl7pPr lvl="6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7pPr>
            <a:lvl8pPr lvl="7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8pPr>
            <a:lvl9pPr lvl="8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64468" y="1693927"/>
            <a:ext cx="9963000" cy="50214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indent="-374650" lvl="0" marL="45720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>
              <a:spcBef>
                <a:spcPts val="2000"/>
              </a:spcBef>
              <a:spcAft>
                <a:spcPts val="200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64468" y="1693927"/>
            <a:ext cx="4677000" cy="50214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indent="-323850" lvl="1" marL="9144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5650483" y="1693927"/>
            <a:ext cx="4677000" cy="50214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indent="-323850" lvl="1" marL="9144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64468" y="816630"/>
            <a:ext cx="3283500" cy="11106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64468" y="2042457"/>
            <a:ext cx="3283500" cy="46731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indent="-323850" lvl="0" marL="4572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indent="-323850" lvl="1" marL="9144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573245" y="661638"/>
            <a:ext cx="7445700" cy="60126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1pPr>
            <a:lvl2pPr lvl="1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2pPr>
            <a:lvl3pPr lvl="2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3pPr>
            <a:lvl4pPr lvl="3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4pPr>
            <a:lvl5pPr lvl="4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5pPr>
            <a:lvl6pPr lvl="5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6pPr>
            <a:lvl7pPr lvl="6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7pPr>
            <a:lvl8pPr lvl="7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8pPr>
            <a:lvl9pPr lvl="8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346000" y="-184"/>
            <a:ext cx="5346000" cy="756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16050" lIns="116050" spcFirstLastPara="1" rIns="116050" wrap="square" tIns="1160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310447" y="1812541"/>
            <a:ext cx="4730100" cy="21786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1pPr>
            <a:lvl2pPr lvl="1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2pPr>
            <a:lvl3pPr lvl="2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3pPr>
            <a:lvl4pPr lvl="3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4pPr>
            <a:lvl5pPr lvl="4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5pPr>
            <a:lvl6pPr lvl="5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6pPr>
            <a:lvl7pPr lvl="6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7pPr>
            <a:lvl8pPr lvl="7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8pPr>
            <a:lvl9pPr lvl="8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310447" y="4120005"/>
            <a:ext cx="4730100" cy="18153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5775715" y="1064257"/>
            <a:ext cx="4486500" cy="54312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indent="-374650" lvl="0" marL="45720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>
              <a:spcBef>
                <a:spcPts val="2000"/>
              </a:spcBef>
              <a:spcAft>
                <a:spcPts val="200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64468" y="6218168"/>
            <a:ext cx="7014300" cy="8895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t" bIns="116050" lIns="116050" spcFirstLastPara="1" rIns="116050" wrap="square" tIns="1160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64468" y="1693927"/>
            <a:ext cx="9963000" cy="5021400"/>
          </a:xfrm>
          <a:prstGeom prst="rect">
            <a:avLst/>
          </a:prstGeom>
          <a:noFill/>
          <a:ln>
            <a:noFill/>
          </a:ln>
        </p:spPr>
        <p:txBody>
          <a:bodyPr anchorCtr="0" anchor="t" bIns="116050" lIns="116050" spcFirstLastPara="1" rIns="116050" wrap="square" tIns="116050">
            <a:noAutofit/>
          </a:bodyPr>
          <a:lstStyle>
            <a:lvl1pPr indent="-3746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300"/>
              <a:buChar char="●"/>
              <a:defRPr sz="2300">
                <a:solidFill>
                  <a:schemeClr val="dk2"/>
                </a:solidFill>
              </a:defRPr>
            </a:lvl1pPr>
            <a:lvl2pPr indent="-342900" lvl="1" marL="9144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2pPr>
            <a:lvl3pPr indent="-342900" lvl="2" marL="13716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3pPr>
            <a:lvl4pPr indent="-342900" lvl="3" marL="18288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4pPr>
            <a:lvl5pPr indent="-342900" lvl="4" marL="22860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5pPr>
            <a:lvl6pPr indent="-342900" lvl="5" marL="27432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6pPr>
            <a:lvl7pPr indent="-342900" lvl="6" marL="32004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7pPr>
            <a:lvl8pPr indent="-342900" lvl="7" marL="36576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8pPr>
            <a:lvl9pPr indent="-342900" lvl="8" marL="4114800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 algn="r">
              <a:buNone/>
              <a:defRPr sz="1300">
                <a:solidFill>
                  <a:schemeClr val="dk2"/>
                </a:solidFill>
              </a:defRPr>
            </a:lvl1pPr>
            <a:lvl2pPr lvl="1" algn="r">
              <a:buNone/>
              <a:defRPr sz="1300">
                <a:solidFill>
                  <a:schemeClr val="dk2"/>
                </a:solidFill>
              </a:defRPr>
            </a:lvl2pPr>
            <a:lvl3pPr lvl="2" algn="r">
              <a:buNone/>
              <a:defRPr sz="1300">
                <a:solidFill>
                  <a:schemeClr val="dk2"/>
                </a:solidFill>
              </a:defRPr>
            </a:lvl3pPr>
            <a:lvl4pPr lvl="3" algn="r">
              <a:buNone/>
              <a:defRPr sz="1300">
                <a:solidFill>
                  <a:schemeClr val="dk2"/>
                </a:solidFill>
              </a:defRPr>
            </a:lvl4pPr>
            <a:lvl5pPr lvl="4" algn="r">
              <a:buNone/>
              <a:defRPr sz="1300">
                <a:solidFill>
                  <a:schemeClr val="dk2"/>
                </a:solidFill>
              </a:defRPr>
            </a:lvl5pPr>
            <a:lvl6pPr lvl="5" algn="r">
              <a:buNone/>
              <a:defRPr sz="1300">
                <a:solidFill>
                  <a:schemeClr val="dk2"/>
                </a:solidFill>
              </a:defRPr>
            </a:lvl6pPr>
            <a:lvl7pPr lvl="6" algn="r">
              <a:buNone/>
              <a:defRPr sz="1300">
                <a:solidFill>
                  <a:schemeClr val="dk2"/>
                </a:solidFill>
              </a:defRPr>
            </a:lvl7pPr>
            <a:lvl8pPr lvl="7" algn="r">
              <a:buNone/>
              <a:defRPr sz="1300">
                <a:solidFill>
                  <a:schemeClr val="dk2"/>
                </a:solidFill>
              </a:defRPr>
            </a:lvl8pPr>
            <a:lvl9pPr lvl="8" algn="r">
              <a:buNone/>
              <a:defRPr sz="13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50" y="-75"/>
            <a:ext cx="10692000" cy="75600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chemeClr val="dk1"/>
              </a:solidFill>
              <a:latin typeface="IBM Plex Sans Light"/>
              <a:ea typeface="IBM Plex Sans Light"/>
              <a:cs typeface="IBM Plex Sans Light"/>
              <a:sym typeface="IBM Plex Sans Light"/>
            </a:endParaRPr>
          </a:p>
        </p:txBody>
      </p:sp>
      <p:graphicFrame>
        <p:nvGraphicFramePr>
          <p:cNvPr id="55" name="Google Shape;55;p13"/>
          <p:cNvGraphicFramePr/>
          <p:nvPr/>
        </p:nvGraphicFramePr>
        <p:xfrm>
          <a:off x="487508" y="12916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{1C7429EA-ABFE-4E59-85BB-A47AF85E82A8}</a:tableStyleId>
              </a:tblPr>
              <a:tblGrid>
                <a:gridCol w="1943400"/>
                <a:gridCol w="1943400"/>
                <a:gridCol w="1943400"/>
                <a:gridCol w="1943400"/>
                <a:gridCol w="1943400"/>
              </a:tblGrid>
              <a:tr h="596200">
                <a:tc grid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100"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Startup name:</a:t>
                      </a:r>
                      <a:endParaRPr b="1" sz="11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100"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Stage:</a:t>
                      </a:r>
                      <a:endParaRPr b="1" sz="11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 hMerge="1"/>
                <a:tc gridSpan="3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100">
                          <a:solidFill>
                            <a:schemeClr val="dk1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Mission Statement: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 hMerge="1"/>
                <a:tc hMerge="1"/>
              </a:tr>
              <a:tr h="2096625">
                <a:tc row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solidFill>
                            <a:srgbClr val="68ACE1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Problem</a:t>
                      </a:r>
                      <a:r>
                        <a:rPr b="1" lang="en" sz="1200">
                          <a:solidFill>
                            <a:schemeClr val="dk1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 </a:t>
                      </a:r>
                      <a:endParaRPr b="1" sz="1200">
                        <a:solidFill>
                          <a:schemeClr val="dk1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What are the top 1-3 problems for</a:t>
                      </a:r>
                      <a:r>
                        <a:rPr lang="en" sz="800"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 users</a:t>
                      </a:r>
                      <a:r>
                        <a:rPr lang="en" sz="800"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 that you think are worth solving?</a:t>
                      </a:r>
                      <a:endParaRPr sz="8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800">
                        <a:solidFill>
                          <a:schemeClr val="dk1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800">
                        <a:solidFill>
                          <a:schemeClr val="dk1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800">
                        <a:solidFill>
                          <a:schemeClr val="dk1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800">
                        <a:solidFill>
                          <a:schemeClr val="dk1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solidFill>
                          <a:srgbClr val="3C78D8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solidFill>
                            <a:srgbClr val="68ACE1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Solution</a:t>
                      </a:r>
                      <a:r>
                        <a:rPr b="1" lang="en" sz="1200">
                          <a:solidFill>
                            <a:schemeClr val="dk1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 </a:t>
                      </a:r>
                      <a:endParaRPr b="1" sz="1200">
                        <a:solidFill>
                          <a:schemeClr val="dk1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chemeClr val="dk1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What are the solutions proposed by you to these problems?</a:t>
                      </a:r>
                      <a:endParaRPr sz="800">
                        <a:solidFill>
                          <a:schemeClr val="dk1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solidFill>
                            <a:srgbClr val="68ACE1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Unique Value Proposition</a:t>
                      </a:r>
                      <a:endParaRPr b="1" sz="1200">
                        <a:solidFill>
                          <a:srgbClr val="68ACE1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chemeClr val="dk1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What is a single, compelling reason you are different and worth paying attention to? How does your solution solve the user’s problem in a way that’s valued?</a:t>
                      </a:r>
                      <a:endParaRPr sz="800">
                        <a:solidFill>
                          <a:schemeClr val="dk1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solidFill>
                            <a:srgbClr val="68ACE1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Unfair Advantage</a:t>
                      </a:r>
                      <a:r>
                        <a:rPr b="1" lang="en" sz="1200">
                          <a:solidFill>
                            <a:srgbClr val="3C78D8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 </a:t>
                      </a:r>
                      <a:endParaRPr b="1" sz="1200">
                        <a:solidFill>
                          <a:srgbClr val="3C78D8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chemeClr val="dk1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What is something that your have that cannot be bought or copied by the competition?</a:t>
                      </a:r>
                      <a:endParaRPr sz="800">
                        <a:solidFill>
                          <a:schemeClr val="dk1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solidFill>
                            <a:srgbClr val="68ACE1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Customer Segments </a:t>
                      </a:r>
                      <a:endParaRPr b="1" sz="1200">
                        <a:solidFill>
                          <a:srgbClr val="68ACE1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chemeClr val="dk1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What is the profile of your target users? </a:t>
                      </a:r>
                      <a:endParaRPr sz="800">
                        <a:solidFill>
                          <a:schemeClr val="dk1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2119875">
                <a:tc vMerge="1"/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solidFill>
                            <a:srgbClr val="68ACE1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Key Metrics </a:t>
                      </a:r>
                      <a:endParaRPr b="1" sz="1200">
                        <a:solidFill>
                          <a:srgbClr val="68ACE1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chemeClr val="dk1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What are the key numbers that tell you how your business is doing?</a:t>
                      </a:r>
                      <a:endParaRPr sz="800">
                        <a:solidFill>
                          <a:schemeClr val="dk1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 vMerge="1"/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solidFill>
                            <a:srgbClr val="68ACE1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Channels </a:t>
                      </a:r>
                      <a:endParaRPr b="1" sz="1200">
                        <a:solidFill>
                          <a:srgbClr val="68ACE1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chemeClr val="dk1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What are the different touchpoints between you and the user?</a:t>
                      </a:r>
                      <a:endParaRPr sz="800">
                        <a:solidFill>
                          <a:schemeClr val="dk1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 vMerge="1"/>
              </a:tr>
              <a:tr h="1051400">
                <a:tc grid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solidFill>
                            <a:srgbClr val="68ACE1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Cost Structure </a:t>
                      </a:r>
                      <a:endParaRPr b="1" sz="1200">
                        <a:solidFill>
                          <a:srgbClr val="68ACE1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chemeClr val="dk1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What are your fixed and variable costs? What are your capital and operational costs?</a:t>
                      </a:r>
                      <a:endParaRPr sz="12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 hMerge="1"/>
                <a:tc vMerge="1"/>
                <a:tc grid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solidFill>
                            <a:srgbClr val="68ACE1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Revenue Streams</a:t>
                      </a:r>
                      <a:endParaRPr b="1" sz="1200">
                        <a:solidFill>
                          <a:srgbClr val="68ACE1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chemeClr val="dk1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How do you generate revenue</a:t>
                      </a:r>
                      <a:r>
                        <a:rPr lang="en" sz="800">
                          <a:solidFill>
                            <a:schemeClr val="dk1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?</a:t>
                      </a:r>
                      <a:endParaRPr sz="12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 hMerge="1"/>
              </a:tr>
            </a:tbl>
          </a:graphicData>
        </a:graphic>
      </p:graphicFrame>
      <p:sp>
        <p:nvSpPr>
          <p:cNvPr id="56" name="Google Shape;56;p13"/>
          <p:cNvSpPr txBox="1"/>
          <p:nvPr/>
        </p:nvSpPr>
        <p:spPr>
          <a:xfrm>
            <a:off x="0" y="0"/>
            <a:ext cx="10711500" cy="336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28575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800">
                <a:latin typeface="IBM Plex Sans"/>
                <a:ea typeface="IBM Plex Sans"/>
                <a:cs typeface="IBM Plex Sans"/>
                <a:sym typeface="IBM Plex Sans"/>
              </a:rPr>
              <a:t>THE FINLAB TOOLKIT | TOOLCARD</a:t>
            </a:r>
            <a:endParaRPr b="1" sz="800"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432850" y="548950"/>
            <a:ext cx="2554800" cy="38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68ACE1"/>
                </a:solidFill>
                <a:latin typeface="IBM Plex Sans"/>
                <a:ea typeface="IBM Plex Sans"/>
                <a:cs typeface="IBM Plex Sans"/>
                <a:sym typeface="IBM Plex Sans"/>
              </a:rPr>
              <a:t>STARTUP CANVAS</a:t>
            </a:r>
            <a:endParaRPr b="1">
              <a:solidFill>
                <a:srgbClr val="68ACE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